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306" r:id="rId3"/>
    <p:sldId id="305" r:id="rId4"/>
    <p:sldId id="304" r:id="rId5"/>
    <p:sldId id="295" r:id="rId6"/>
    <p:sldId id="308" r:id="rId7"/>
    <p:sldId id="307" r:id="rId8"/>
    <p:sldId id="309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7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Соотношение </a:t>
            </a:r>
            <a:r>
              <a:rPr lang="ru-RU" sz="1600" dirty="0"/>
              <a:t>лекарственных средств отечественного и импортного производства в общем объеме потребления в денежном выражении за 2014 г.</a:t>
            </a:r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лекарственных средств отечественного и импортного производства в общем объеме потребления в денежном выражении за 2014 г.</c:v>
                </c:pt>
              </c:strCache>
            </c:strRef>
          </c:tx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отечественных лексредств, в  %</c:v>
                </c:pt>
                <c:pt idx="1">
                  <c:v>Доля импортных лексредств, в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150103550966725"/>
          <c:y val="0.40907350302609508"/>
          <c:w val="0.31349785121621054"/>
          <c:h val="0.582435615619428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1569585142305834E-2"/>
          <c:y val="1.9942665621482555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медицинских изделий отечественного и импортного производства в общем объеме потребления в денежном выражении в 2014 г.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отечественных  медицинских изделий, в %</c:v>
                </c:pt>
                <c:pt idx="1">
                  <c:v>Доля импортных  медицинских изделий, в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790417973146805"/>
          <c:y val="0.40307519044460532"/>
          <c:w val="0.3695958005249344"/>
          <c:h val="0.5382032380607814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2C3E7-C3F8-4CB2-9E0E-FCBE987CB8B3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42070-293A-485C-AAA5-B977C6C07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8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42070-293A-485C-AAA5-B977C6C0786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7"/>
          <p:cNvGrpSpPr/>
          <p:nvPr userDrawn="1"/>
        </p:nvGrpSpPr>
        <p:grpSpPr>
          <a:xfrm>
            <a:off x="0" y="763289"/>
            <a:ext cx="9144000" cy="1246485"/>
            <a:chOff x="0" y="763289"/>
            <a:chExt cx="9144000" cy="12464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772815"/>
              <a:ext cx="9144000" cy="12312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7" name="Billede 3" descr="dreamstime_Hospital doctor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55258" y="763289"/>
              <a:ext cx="1688742" cy="1246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ladsholder til dato 3"/>
          <p:cNvSpPr>
            <a:spLocks noGrp="1"/>
          </p:cNvSpPr>
          <p:nvPr userDrawn="1"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9" name="Pladsholder til diasnummer 5"/>
          <p:cNvSpPr>
            <a:spLocks noGrp="1"/>
          </p:cNvSpPr>
          <p:nvPr userDrawn="1"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371499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3.doc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Billede 20" descr="dreamstime_Hospital docto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extra.upmc.com/2010Extra/Dec3/images/comput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894" y="-156555"/>
            <a:ext cx="9893292" cy="70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8"/>
          <p:cNvSpPr/>
          <p:nvPr/>
        </p:nvSpPr>
        <p:spPr>
          <a:xfrm>
            <a:off x="-15875" y="5805264"/>
            <a:ext cx="9248567" cy="1080120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sz="2000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gray">
          <a:xfrm>
            <a:off x="116523" y="6122462"/>
            <a:ext cx="8346414" cy="83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01688"/>
            <a:r>
              <a:rPr lang="ru-RU" sz="2000" b="1" dirty="0" smtClean="0">
                <a:solidFill>
                  <a:schemeClr val="bg1"/>
                </a:solidFill>
              </a:rPr>
              <a:t>Докладчик:  Директор Института инновационного развития СамГМУ </a:t>
            </a:r>
          </a:p>
          <a:p>
            <a:pPr defTabSz="801688"/>
            <a:r>
              <a:rPr lang="ru-RU" sz="2000" b="1" dirty="0" smtClean="0">
                <a:solidFill>
                  <a:schemeClr val="bg1"/>
                </a:solidFill>
              </a:rPr>
              <a:t>профессор А.В. Колсанов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http://samsmu.net/samsmu_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83" y="116632"/>
            <a:ext cx="1138309" cy="10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gray">
          <a:xfrm>
            <a:off x="-15875" y="116632"/>
            <a:ext cx="7819704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Министерство здравоохранения Российской Федерации</a:t>
            </a:r>
          </a:p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Самарский государственный медицинский университет </a:t>
            </a:r>
          </a:p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Стратегический комитет Кластера</a:t>
            </a:r>
            <a:endParaRPr lang="ru-RU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523" y="1628800"/>
            <a:ext cx="8547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медицинской науки и образования в развитии Кластера медицинских </a:t>
            </a:r>
            <a:endParaRPr lang="ru-RU" sz="3600" b="1" dirty="0" smtClean="0">
              <a:solidFill>
                <a:srgbClr val="005E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600" b="1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фармацевтических технологий 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271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Результаты инновационной деятельности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за </a:t>
            </a:r>
            <a:r>
              <a:rPr lang="ru-RU" sz="2400" b="1" dirty="0">
                <a:solidFill>
                  <a:schemeClr val="bg1"/>
                </a:solidFill>
              </a:rPr>
              <a:t>2014 год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24744"/>
            <a:ext cx="5598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Наращивается научно-техническое сотрудничество университета с производственными предприятиями </a:t>
            </a:r>
            <a:r>
              <a:rPr lang="ru-RU" sz="2000" dirty="0" err="1"/>
              <a:t>Ростеха</a:t>
            </a:r>
            <a:r>
              <a:rPr lang="ru-RU" sz="2000" dirty="0"/>
              <a:t>, концерна Вега, </a:t>
            </a:r>
            <a:r>
              <a:rPr lang="ru-RU" sz="2000" dirty="0" err="1"/>
              <a:t>Элетроном</a:t>
            </a:r>
            <a:r>
              <a:rPr lang="ru-RU" sz="2000" dirty="0"/>
              <a:t>, </a:t>
            </a:r>
            <a:r>
              <a:rPr lang="ru-RU" sz="2000" dirty="0" err="1"/>
              <a:t>Инеум</a:t>
            </a:r>
            <a:r>
              <a:rPr lang="ru-RU" sz="2000" dirty="0"/>
              <a:t> (всего около 15 российских предприятий); а также  с ведущими российскими вузами (МГУ, МГТУ им. Баумана, ЛЭТИ, Университет ИТМО).</a:t>
            </a:r>
          </a:p>
        </p:txBody>
      </p:sp>
      <p:pic>
        <p:nvPicPr>
          <p:cNvPr id="11" name="Picture 26" descr="http://www.kit-e.ru/assets/images/news/2012/logo_eltex_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" y="4912027"/>
            <a:ext cx="23812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.obozrevatel.ua/13/1109810/Vega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30" y="5081572"/>
            <a:ext cx="1770672" cy="11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7" t="52414" r="44483" b="29502"/>
          <a:stretch/>
        </p:blipFill>
        <p:spPr bwMode="auto">
          <a:xfrm>
            <a:off x="4758114" y="5206713"/>
            <a:ext cx="1371601" cy="9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http://oboronmedprom.ru/img/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10" y="5931278"/>
            <a:ext cx="2530252" cy="6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mtl.ru/sites/default/files/mtl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74" y="4512750"/>
            <a:ext cx="161925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5" t="50000" r="45517" b="29387"/>
          <a:stretch/>
        </p:blipFill>
        <p:spPr bwMode="auto">
          <a:xfrm>
            <a:off x="7031249" y="4422056"/>
            <a:ext cx="1292773" cy="106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Electron Ltd. XRay equipment research-development-servi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30" y="4790246"/>
            <a:ext cx="14573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rgin\Desktop\134027_html_m38a3a6f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85" y="1173928"/>
            <a:ext cx="1408977" cy="1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rgin\Desktop\leti-elec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59" y="2248128"/>
            <a:ext cx="1078536" cy="12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ergin\Desktop\98828_html_69d39a1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36" y="846955"/>
            <a:ext cx="1074204" cy="10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ergin\Desktop\114557_html_m589a94af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65" y="2723631"/>
            <a:ext cx="1128118" cy="12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7" t="13418" r="29702" b="71950"/>
          <a:stretch/>
        </p:blipFill>
        <p:spPr bwMode="auto">
          <a:xfrm>
            <a:off x="2077076" y="5921677"/>
            <a:ext cx="2728698" cy="9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Направления инновационного развития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>
                <a:solidFill>
                  <a:schemeClr val="bg1"/>
                </a:solidFill>
              </a:rPr>
              <a:t>2015 году: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1124744"/>
            <a:ext cx="85466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/>
              <a:t>Формирование новой отрасли экономики Самарской </a:t>
            </a:r>
          </a:p>
          <a:p>
            <a:r>
              <a:rPr lang="ru-RU" sz="2400" dirty="0"/>
              <a:t>     области  «ИТ-Медицина»</a:t>
            </a:r>
          </a:p>
          <a:p>
            <a:pPr>
              <a:buFontTx/>
              <a:buChar char="-"/>
            </a:pPr>
            <a:r>
              <a:rPr lang="ru-RU" sz="2400" dirty="0"/>
              <a:t>Развитие Кластера медицинских и фармацевтических      </a:t>
            </a:r>
          </a:p>
          <a:p>
            <a:r>
              <a:rPr lang="ru-RU" sz="2400" dirty="0"/>
              <a:t>     технологий</a:t>
            </a:r>
          </a:p>
          <a:p>
            <a:pPr>
              <a:buFontTx/>
              <a:buChar char="-"/>
            </a:pPr>
            <a:r>
              <a:rPr lang="ru-RU" sz="2400" dirty="0"/>
              <a:t>Создание исследовательского Центра гибкой электроники </a:t>
            </a:r>
            <a:r>
              <a:rPr lang="ru-RU" sz="2400" dirty="0" err="1"/>
              <a:t>СамГМУ</a:t>
            </a:r>
            <a:endParaRPr lang="ru-RU" sz="2400" dirty="0"/>
          </a:p>
          <a:p>
            <a:pPr>
              <a:buFontTx/>
              <a:buChar char="-"/>
            </a:pPr>
            <a:r>
              <a:rPr lang="ru-RU" sz="2400" dirty="0"/>
              <a:t>Создание и развитие Технопарка </a:t>
            </a:r>
            <a:r>
              <a:rPr lang="ru-RU" sz="2400" dirty="0" err="1"/>
              <a:t>СамГМУ</a:t>
            </a:r>
            <a:endParaRPr lang="ru-RU" sz="2400" dirty="0"/>
          </a:p>
          <a:p>
            <a:pPr>
              <a:buFontTx/>
              <a:buChar char="-"/>
            </a:pPr>
            <a:r>
              <a:rPr lang="ru-RU" sz="2400" dirty="0"/>
              <a:t>Участие с проектами в деятельности самарского </a:t>
            </a:r>
            <a:r>
              <a:rPr lang="ru-RU" sz="2400" dirty="0" err="1"/>
              <a:t>наноцентра</a:t>
            </a:r>
            <a:endParaRPr lang="ru-RU" sz="2400" dirty="0"/>
          </a:p>
          <a:p>
            <a:pPr>
              <a:buFontTx/>
              <a:buChar char="-"/>
            </a:pPr>
            <a:r>
              <a:rPr lang="ru-RU" sz="2400" dirty="0"/>
              <a:t>Создание международной биотехнологической лаборатории по выращиванию органов и тканей совместно со СГАУ</a:t>
            </a:r>
          </a:p>
        </p:txBody>
      </p:sp>
      <p:pic>
        <p:nvPicPr>
          <p:cNvPr id="6" name="Picture 2" descr="http://www.samregion.ru/external/adm/photos/c_63044/1224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 r="5891"/>
          <a:stretch/>
        </p:blipFill>
        <p:spPr bwMode="auto">
          <a:xfrm>
            <a:off x="323528" y="5085184"/>
            <a:ext cx="2661173" cy="13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ergin\Downloads\documents-export-2014-10-13 (2)\IMG_4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5070027"/>
            <a:ext cx="2096378" cy="1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7" t="34890" r="13801" b="15958"/>
          <a:stretch/>
        </p:blipFill>
        <p:spPr bwMode="auto">
          <a:xfrm>
            <a:off x="6067887" y="4980881"/>
            <a:ext cx="2304256" cy="159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8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5" y="688808"/>
            <a:ext cx="7660295" cy="674859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598795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Развитие новой отрасли экономики ИТ-Медицины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363667"/>
            <a:ext cx="59046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08.08.2013г. – По инициативе </a:t>
            </a:r>
            <a:r>
              <a:rPr lang="ru-RU" sz="1600" dirty="0" err="1"/>
              <a:t>СамГМУ</a:t>
            </a:r>
            <a:r>
              <a:rPr lang="ru-RU" sz="1600" dirty="0"/>
              <a:t> состоялось </a:t>
            </a:r>
            <a:r>
              <a:rPr lang="ru-RU" sz="1600" dirty="0" smtClean="0"/>
              <a:t>совещание </a:t>
            </a:r>
            <a:r>
              <a:rPr lang="ru-RU" sz="1600" dirty="0"/>
              <a:t>у Губернатора Самарской области Н.И. </a:t>
            </a:r>
            <a:r>
              <a:rPr lang="ru-RU" sz="1600" dirty="0" smtClean="0"/>
              <a:t>Меркушкина </a:t>
            </a:r>
            <a:r>
              <a:rPr lang="ru-RU" sz="1600" dirty="0"/>
              <a:t>по вопросу формирования новой отрасли </a:t>
            </a:r>
            <a:r>
              <a:rPr lang="ru-RU" sz="1600" dirty="0" smtClean="0"/>
              <a:t>экономики </a:t>
            </a:r>
            <a:r>
              <a:rPr lang="ru-RU" sz="1600" dirty="0"/>
              <a:t>Самарской области  «ИТ-Медицина»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Разработан и реализуется План мероприятий («Дорожная карта») по поддержке «</a:t>
            </a:r>
            <a:r>
              <a:rPr lang="en-US" sz="1600" dirty="0"/>
              <a:t>IT</a:t>
            </a:r>
            <a:r>
              <a:rPr lang="ru-RU" sz="1600" dirty="0"/>
              <a:t>-Медицина» в Самарском регионе;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выигран федеральный конкурс </a:t>
            </a:r>
            <a:r>
              <a:rPr lang="ru-RU" sz="1600" dirty="0" err="1"/>
              <a:t>Минобрнауки</a:t>
            </a:r>
            <a:r>
              <a:rPr lang="ru-RU" sz="1600" dirty="0"/>
              <a:t> РФ и </a:t>
            </a:r>
            <a:r>
              <a:rPr lang="ru-RU" sz="1600" dirty="0" err="1"/>
              <a:t>Минкомсвязи</a:t>
            </a:r>
            <a:r>
              <a:rPr lang="ru-RU" sz="1600" dirty="0"/>
              <a:t> РФ и создан на базе университета ЦПИ «ИТ-Медицина»;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Завершены ремонтно-строительные работы под размещение Центра прорывных исследований (Чапаевская, 227), в ближайший месяц завершится его оснащение и запланировано открытие.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По тематике ИТ-Медицина реализуются 12 инновационных проектов мирового и российского уровня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Результаты проектов </a:t>
            </a:r>
            <a:r>
              <a:rPr lang="ru-RU" sz="1600" dirty="0" err="1"/>
              <a:t>Минпромторга</a:t>
            </a:r>
            <a:r>
              <a:rPr lang="ru-RU" sz="1600" dirty="0"/>
              <a:t> РФ «</a:t>
            </a:r>
            <a:r>
              <a:rPr lang="ru-RU" sz="1600" dirty="0" err="1"/>
              <a:t>Автоплан</a:t>
            </a:r>
            <a:r>
              <a:rPr lang="ru-RU" sz="1600" dirty="0"/>
              <a:t>» и «Анатомия» (выполняются на базе ЦПИ «ИТ-Медицина») успешно апробированы и внедрены в Клиники </a:t>
            </a:r>
            <a:r>
              <a:rPr lang="ru-RU" sz="1600" dirty="0" err="1"/>
              <a:t>СамГМУ</a:t>
            </a:r>
            <a:r>
              <a:rPr lang="ru-RU" sz="1600" dirty="0"/>
              <a:t>, идет подготовка к внедрению в другие ЛПУ Самарской области.</a:t>
            </a:r>
          </a:p>
        </p:txBody>
      </p:sp>
      <p:pic>
        <p:nvPicPr>
          <p:cNvPr id="14" name="Picture 2" descr="C:\Users\sergin\Desktop\Фото доклад для ректората\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 b="9382"/>
          <a:stretch/>
        </p:blipFill>
        <p:spPr bwMode="auto">
          <a:xfrm>
            <a:off x="6084168" y="3284984"/>
            <a:ext cx="2940970" cy="105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sergin\Desktop\Фото доклад для ректората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63667"/>
            <a:ext cx="2950174" cy="17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anil\Desktop\Aikush\screen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35" y="4838776"/>
            <a:ext cx="2609153" cy="15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 flipH="1">
            <a:off x="398938" y="4622065"/>
            <a:ext cx="3993582" cy="337429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flipH="1">
            <a:off x="381851" y="2636912"/>
            <a:ext cx="3993582" cy="337429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Инновационные проекты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области ИТ-Медицина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434402" y="965055"/>
            <a:ext cx="3993582" cy="337429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25859" y="1484784"/>
            <a:ext cx="4641654" cy="9309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Компьютерная система для обучения последовательности этапов при выполнении хирургических вмешательств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6855" y="966803"/>
            <a:ext cx="3588675" cy="3554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5000"/>
              </a:lnSpc>
            </a:pPr>
            <a:r>
              <a:rPr lang="ru-RU" b="1" dirty="0">
                <a:solidFill>
                  <a:schemeClr val="bg1"/>
                </a:solidFill>
              </a:rPr>
              <a:t>Проект «2</a:t>
            </a:r>
            <a:r>
              <a:rPr lang="en-US" b="1" dirty="0">
                <a:solidFill>
                  <a:schemeClr val="bg1"/>
                </a:solidFill>
              </a:rPr>
              <a:t>D-</a:t>
            </a:r>
            <a:r>
              <a:rPr lang="ru-RU" b="1" dirty="0">
                <a:solidFill>
                  <a:schemeClr val="bg1"/>
                </a:solidFill>
              </a:rPr>
              <a:t>виртуальный хирург»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94321" y="3234680"/>
            <a:ext cx="4658740" cy="12527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600" b="1" dirty="0" err="1" smtClean="0"/>
              <a:t>Высокодетализированный</a:t>
            </a:r>
            <a:r>
              <a:rPr lang="ru-RU" sz="1600" b="1" dirty="0"/>
              <a:t> </a:t>
            </a:r>
            <a:r>
              <a:rPr lang="ru-RU" sz="1600" b="1" dirty="0" smtClean="0"/>
              <a:t>атлас, позволяющий в интерактивном режиме работать с трехмерными моделями органов в норме и патологии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81851" y="2636912"/>
            <a:ext cx="3622530" cy="3554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5000"/>
              </a:lnSpc>
            </a:pPr>
            <a:r>
              <a:rPr lang="ru-RU" b="1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D</a:t>
            </a:r>
            <a:r>
              <a:rPr lang="ru-RU" b="1" dirty="0">
                <a:solidFill>
                  <a:schemeClr val="bg1"/>
                </a:solidFill>
              </a:rPr>
              <a:t>-анатомический атлас «</a:t>
            </a:r>
            <a:r>
              <a:rPr lang="en-US" b="1" dirty="0" err="1">
                <a:solidFill>
                  <a:schemeClr val="bg1"/>
                </a:solidFill>
              </a:rPr>
              <a:t>InBody</a:t>
            </a:r>
            <a:r>
              <a:rPr lang="ru-RU" b="1" dirty="0">
                <a:solidFill>
                  <a:schemeClr val="bg1"/>
                </a:solidFill>
              </a:rPr>
              <a:t>»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34402" y="5210807"/>
            <a:ext cx="4641654" cy="12527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Стол с сенсорным экраном, позволяющий работать с моделями при помощи рук. Реализована возможность препаровки (построение  Пироговских срезов, послойное рассечение тканей), текстовое наполнение</a:t>
            </a:r>
            <a:endParaRPr lang="ru-RU" sz="1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8938" y="4613039"/>
            <a:ext cx="3617722" cy="3554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5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Виртуальный анатомический стол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2" descr="https://encrypted-tbn1.gstatic.com/images?q=tbn:ANd9GcSuQ9aac-9mMRgJcN8ijcrEMUOUvsFnEPh2B-KIQjrOxzkbREN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78" y="4810479"/>
            <a:ext cx="2804603" cy="17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>
            <a:fillRect/>
          </a:stretch>
        </p:blipFill>
        <p:spPr bwMode="auto">
          <a:xfrm>
            <a:off x="5689978" y="3038502"/>
            <a:ext cx="2804603" cy="16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106153"/>
            <a:ext cx="3361801" cy="18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Инновационные проекты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области ИТ-Медицина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107504" y="764704"/>
            <a:ext cx="4812370" cy="646113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 bwMode="gray">
          <a:xfrm>
            <a:off x="149735" y="764704"/>
            <a:ext cx="463829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АПК «3</a:t>
            </a:r>
            <a:r>
              <a:rPr lang="en-US" sz="2400" b="1" dirty="0" smtClean="0">
                <a:solidFill>
                  <a:schemeClr val="bg1"/>
                </a:solidFill>
              </a:rPr>
              <a:t>D - </a:t>
            </a:r>
            <a:r>
              <a:rPr lang="ru-RU" sz="2400" b="1" dirty="0" smtClean="0">
                <a:solidFill>
                  <a:schemeClr val="bg1"/>
                </a:solidFill>
              </a:rPr>
              <a:t>Виртуальный хирург»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kstboks 17"/>
          <p:cNvSpPr txBox="1">
            <a:spLocks noChangeArrowheads="1"/>
          </p:cNvSpPr>
          <p:nvPr/>
        </p:nvSpPr>
        <p:spPr bwMode="auto">
          <a:xfrm>
            <a:off x="255433" y="2033451"/>
            <a:ext cx="3240867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71717"/>
                </a:solidFill>
              </a:rPr>
              <a:t>Эндоскопической хирургии</a:t>
            </a:r>
            <a:r>
              <a:rPr lang="ru-RU" sz="1600" dirty="0" smtClean="0">
                <a:solidFill>
                  <a:srgbClr val="171717"/>
                </a:solidFill>
              </a:rPr>
              <a:t>. Для освоения базовых навыков, техники </a:t>
            </a:r>
            <a:r>
              <a:rPr lang="ru-RU" sz="1600" dirty="0" err="1" smtClean="0">
                <a:solidFill>
                  <a:srgbClr val="171717"/>
                </a:solidFill>
              </a:rPr>
              <a:t>холецистэктомии</a:t>
            </a:r>
            <a:r>
              <a:rPr lang="ru-RU" sz="1600" dirty="0" smtClean="0">
                <a:solidFill>
                  <a:srgbClr val="171717"/>
                </a:solidFill>
              </a:rPr>
              <a:t>, операций при грыжах</a:t>
            </a:r>
            <a:endParaRPr lang="da-DK" sz="1600" dirty="0">
              <a:solidFill>
                <a:srgbClr val="171717"/>
              </a:solidFill>
            </a:endParaRPr>
          </a:p>
          <a:p>
            <a:pPr algn="just"/>
            <a:endParaRPr lang="da-DK" sz="1600" dirty="0">
              <a:solidFill>
                <a:srgbClr val="171717"/>
              </a:solidFill>
            </a:endParaRP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gray">
          <a:xfrm>
            <a:off x="255433" y="1656750"/>
            <a:ext cx="1580263" cy="24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Симуляторы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9" name="Tekstboks 17"/>
          <p:cNvSpPr txBox="1">
            <a:spLocks noChangeArrowheads="1"/>
          </p:cNvSpPr>
          <p:nvPr/>
        </p:nvSpPr>
        <p:spPr bwMode="auto">
          <a:xfrm>
            <a:off x="255433" y="3473713"/>
            <a:ext cx="3240867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solidFill>
                  <a:srgbClr val="171717"/>
                </a:solidFill>
              </a:rPr>
              <a:t>Эндоваскулярной</a:t>
            </a:r>
            <a:r>
              <a:rPr lang="ru-RU" sz="1600" b="1" dirty="0" smtClean="0">
                <a:solidFill>
                  <a:srgbClr val="171717"/>
                </a:solidFill>
              </a:rPr>
              <a:t> хирургии</a:t>
            </a:r>
            <a:r>
              <a:rPr lang="ru-RU" sz="1600" dirty="0" smtClean="0">
                <a:solidFill>
                  <a:srgbClr val="171717"/>
                </a:solidFill>
              </a:rPr>
              <a:t>. Для врачей-</a:t>
            </a:r>
            <a:r>
              <a:rPr lang="ru-RU" sz="1600" dirty="0" err="1" smtClean="0">
                <a:solidFill>
                  <a:srgbClr val="171717"/>
                </a:solidFill>
              </a:rPr>
              <a:t>эндоваскулярных</a:t>
            </a:r>
            <a:r>
              <a:rPr lang="ru-RU" sz="1600" dirty="0" smtClean="0">
                <a:solidFill>
                  <a:srgbClr val="171717"/>
                </a:solidFill>
              </a:rPr>
              <a:t> хирургов – для освоения сложных навыков, решения клинических задач</a:t>
            </a:r>
            <a:endParaRPr lang="da-DK" sz="1600" dirty="0">
              <a:solidFill>
                <a:srgbClr val="171717"/>
              </a:solidFill>
            </a:endParaRPr>
          </a:p>
          <a:p>
            <a:pPr algn="just"/>
            <a:endParaRPr lang="da-DK" sz="1600" dirty="0">
              <a:solidFill>
                <a:srgbClr val="171717"/>
              </a:solidFill>
            </a:endParaRPr>
          </a:p>
        </p:txBody>
      </p:sp>
      <p:sp>
        <p:nvSpPr>
          <p:cNvPr id="30" name="Tekstboks 17"/>
          <p:cNvSpPr txBox="1">
            <a:spLocks noChangeArrowheads="1"/>
          </p:cNvSpPr>
          <p:nvPr/>
        </p:nvSpPr>
        <p:spPr bwMode="auto">
          <a:xfrm>
            <a:off x="255433" y="4900804"/>
            <a:ext cx="3277645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171717"/>
                </a:solidFill>
              </a:rPr>
              <a:t>Хирургии с открытым операционным полем</a:t>
            </a:r>
            <a:r>
              <a:rPr lang="ru-RU" sz="1600" dirty="0" smtClean="0">
                <a:solidFill>
                  <a:srgbClr val="171717"/>
                </a:solidFill>
              </a:rPr>
              <a:t>. Для студентов медицинских вузов, интернов и ординаторов, средних медицинских учебных заведений</a:t>
            </a:r>
            <a:endParaRPr lang="da-DK" sz="1600" dirty="0">
              <a:solidFill>
                <a:srgbClr val="171717"/>
              </a:solidFill>
            </a:endParaRPr>
          </a:p>
          <a:p>
            <a:pPr algn="just"/>
            <a:endParaRPr lang="da-DK" sz="1600" dirty="0">
              <a:solidFill>
                <a:srgbClr val="171717"/>
              </a:solidFill>
            </a:endParaRPr>
          </a:p>
        </p:txBody>
      </p:sp>
      <p:pic>
        <p:nvPicPr>
          <p:cNvPr id="31" name="Рисунок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2572" y="1656750"/>
            <a:ext cx="1963827" cy="443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C:\Users\1\Desktop\Симулятор\eva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967" y="3179064"/>
            <a:ext cx="4067033" cy="315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0298" y="1285157"/>
            <a:ext cx="2382574" cy="153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15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H="1">
            <a:off x="4614446" y="3535759"/>
            <a:ext cx="4320480" cy="646113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Инновационные проекты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области ИТ-Медицина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107504" y="764704"/>
            <a:ext cx="4320480" cy="646113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2372" y="690737"/>
            <a:ext cx="3610744" cy="720080"/>
          </a:xfrm>
          <a:noFill/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Проект «</a:t>
            </a:r>
            <a:r>
              <a:rPr lang="ru-RU" sz="3200" dirty="0" err="1" smtClean="0">
                <a:solidFill>
                  <a:schemeClr val="bg1"/>
                </a:solidFill>
              </a:rPr>
              <a:t>Автоплан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4104456" cy="2154201"/>
          </a:xfrm>
          <a:noFill/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Система автоматического планирования и контроля правильности выполнения операции. Во время операции позволяет в автоматическом режиме получать данные о текущем анатомическом состоянии органа.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7755" r="6727" b="11912"/>
          <a:stretch/>
        </p:blipFill>
        <p:spPr bwMode="auto">
          <a:xfrm>
            <a:off x="107504" y="3684802"/>
            <a:ext cx="2304256" cy="123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t="10995" r="18965" b="15843"/>
          <a:stretch/>
        </p:blipFill>
        <p:spPr bwMode="auto">
          <a:xfrm>
            <a:off x="107504" y="5301207"/>
            <a:ext cx="2304256" cy="1423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5774" r="6514" b="7177"/>
          <a:stretch/>
        </p:blipFill>
        <p:spPr bwMode="auto">
          <a:xfrm>
            <a:off x="4628067" y="2132856"/>
            <a:ext cx="2155169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11559" r="18305" b="6755"/>
          <a:stretch/>
        </p:blipFill>
        <p:spPr bwMode="auto">
          <a:xfrm>
            <a:off x="7088934" y="1333749"/>
            <a:ext cx="1875554" cy="131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southtees.nhs.uk/content/uploads/pac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2160240" cy="1371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bu.edu/tech/files/2010/03/heart-wal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5" b="12526"/>
          <a:stretch/>
        </p:blipFill>
        <p:spPr bwMode="auto">
          <a:xfrm>
            <a:off x="4628067" y="560723"/>
            <a:ext cx="2155169" cy="1428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628067" y="3535759"/>
            <a:ext cx="4088618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</a:rPr>
              <a:t>Проект «Анатомия»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5105941" y="4587279"/>
            <a:ext cx="3826768" cy="21542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PACS\RIS</a:t>
            </a:r>
            <a:r>
              <a:rPr lang="ru-RU" dirty="0" smtClean="0"/>
              <a:t> система для автоматической обработки, анализа и хранения рентгенологических изображений. Разработанные алгоритмы позволяют получить сегментацию на уровне </a:t>
            </a:r>
            <a:r>
              <a:rPr lang="en-US" dirty="0" smtClean="0"/>
              <a:t>Siemens</a:t>
            </a:r>
            <a:r>
              <a:rPr lang="ru-RU" dirty="0" smtClean="0"/>
              <a:t>, </a:t>
            </a:r>
            <a:r>
              <a:rPr lang="en-US" dirty="0" smtClean="0"/>
              <a:t>Philips, 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1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 flipH="1">
            <a:off x="5004048" y="3861638"/>
            <a:ext cx="3744416" cy="504056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flipH="1">
            <a:off x="179512" y="3861638"/>
            <a:ext cx="3744416" cy="504056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flipH="1">
            <a:off x="4932040" y="796199"/>
            <a:ext cx="3744416" cy="504056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Инновационные проекты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в области ИТ-Медицина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107504" y="764705"/>
            <a:ext cx="3744416" cy="504056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C:\Users\sergin\Downloads\documents-export-2014-10-13 (2)\IMG_4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21" y="2640455"/>
            <a:ext cx="1705993" cy="1137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npo-leader.ru/images/catalog/big/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r="34071"/>
          <a:stretch/>
        </p:blipFill>
        <p:spPr bwMode="auto">
          <a:xfrm>
            <a:off x="107504" y="2710034"/>
            <a:ext cx="1788531" cy="1072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cdn.mf2.kkcdn.ru/system/deals/logos/68947/deal_615x301/d107351591.jpg?13788988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24" y="2712232"/>
            <a:ext cx="2200122" cy="1076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www.a-b-v.ru/wp-content/uploads/2010/10/w12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8933"/>
            <a:ext cx="1440160" cy="960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5220072" y="3789040"/>
            <a:ext cx="361074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Система трекинга стоматологических </a:t>
            </a:r>
            <a:r>
              <a:rPr lang="ru-RU" sz="1800" b="1" dirty="0" smtClean="0">
                <a:solidFill>
                  <a:schemeClr val="bg1"/>
                </a:solidFill>
              </a:rPr>
              <a:t>инструментов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5004048" y="4365104"/>
            <a:ext cx="4032448" cy="15121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Позволяет в реальном времени воспроизводить отношение инструмента к челюсти и выводить подсказки по манипуляции</a:t>
            </a:r>
            <a:endParaRPr lang="ru-RU" sz="1600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53181" y="3789040"/>
            <a:ext cx="3726733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err="1" smtClean="0">
                <a:solidFill>
                  <a:schemeClr val="bg1"/>
                </a:solidFill>
              </a:rPr>
              <a:t>Нейроинтерфейс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«Мозг-Компьютер»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149743" y="4378713"/>
            <a:ext cx="4566273" cy="12105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При помощи ЭЭГ производится анализ паттернов, ответственных за движение при помощи компьютерной обработки сигнала. В последующем передача на внешний протез для повторения движения. </a:t>
            </a:r>
            <a:endParaRPr lang="ru-RU" sz="1600" dirty="0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5148064" y="692696"/>
            <a:ext cx="361074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Система поддержки принятия решений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4860032" y="1313550"/>
            <a:ext cx="4032448" cy="16834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Производится комплексная оценка состояния сердечно-сосудистой системы при помощи выявления факторов риска . Обсчет производится с использованием технологий высокопроизводительных вычислений </a:t>
            </a:r>
            <a:endParaRPr lang="ru-RU" sz="1600" dirty="0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153181" y="692696"/>
            <a:ext cx="375079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Тренажер открытой хирургии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6" name="Объект 2"/>
          <p:cNvSpPr txBox="1">
            <a:spLocks/>
          </p:cNvSpPr>
          <p:nvPr/>
        </p:nvSpPr>
        <p:spPr>
          <a:xfrm>
            <a:off x="131570" y="1278403"/>
            <a:ext cx="4550738" cy="13681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Роботизированная система, позволяющая имитировать выполнение открытых хирургических вмешательств .  Реализация обратной тактильной связи. Обучаемый получает информацию в трехмерном режиме.</a:t>
            </a:r>
            <a:endParaRPr lang="ru-RU" sz="1600" dirty="0"/>
          </a:p>
        </p:txBody>
      </p:sp>
      <p:pic>
        <p:nvPicPr>
          <p:cNvPr id="37" name="Picture 2" descr="http://www.tssdent.ru/img/wysiwyg/a_conavix_station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74" y="5396606"/>
            <a:ext cx="934182" cy="14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www.tssdent.ru/img/wysiwyg/codiagnostix_ui_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53803"/>
            <a:ext cx="1933451" cy="11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sergin\AppData\Local\Temp\Rar$DRa0.281\BCI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97" y="5689421"/>
            <a:ext cx="1856263" cy="1267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sergin\AppData\Local\Temp\Rar$DRa0.281\BCI_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0" y="5589233"/>
            <a:ext cx="2224127" cy="1368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4" y="760816"/>
            <a:ext cx="7660295" cy="435936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7"/>
            <a:ext cx="7660295" cy="435936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Задачи по развитию Кластера 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74890" y="1533618"/>
            <a:ext cx="4828236" cy="2999029"/>
          </a:xfrm>
          <a:noFill/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dirty="0" smtClean="0"/>
              <a:t>Совместно </a:t>
            </a:r>
            <a:r>
              <a:rPr lang="ru-RU" dirty="0"/>
              <a:t>с министерством экономического развития, инвестиций и торговли Самарской области </a:t>
            </a:r>
            <a:r>
              <a:rPr lang="ru-RU" dirty="0" smtClean="0"/>
              <a:t>готовится заявка </a:t>
            </a:r>
            <a:r>
              <a:rPr lang="ru-RU" dirty="0"/>
              <a:t>на финансирование Кластера в Минэкономразвития РФ;</a:t>
            </a:r>
          </a:p>
          <a:p>
            <a:pPr fontAlgn="base"/>
            <a:r>
              <a:rPr lang="ru-RU" dirty="0" smtClean="0"/>
              <a:t>Разработана Дорожная карта </a:t>
            </a:r>
            <a:r>
              <a:rPr lang="ru-RU" dirty="0"/>
              <a:t>по поддержке участников внутри Кластера, а затем на внутреннем российском </a:t>
            </a:r>
            <a:r>
              <a:rPr lang="ru-RU" dirty="0" smtClean="0"/>
              <a:t>и </a:t>
            </a:r>
            <a:r>
              <a:rPr lang="ru-RU" dirty="0"/>
              <a:t>зарубежном </a:t>
            </a:r>
            <a:r>
              <a:rPr lang="ru-RU" dirty="0" smtClean="0"/>
              <a:t>рынках</a:t>
            </a:r>
            <a:endParaRPr lang="ru-RU" dirty="0"/>
          </a:p>
          <a:p>
            <a:endParaRPr lang="ru-RU" dirty="0"/>
          </a:p>
        </p:txBody>
      </p:sp>
      <p:pic>
        <p:nvPicPr>
          <p:cNvPr id="15" name="Picture 2" descr="C:\Users\sergin\Downloads\documents-export-2014-10-13 (2)\IMG_4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94" y="3711070"/>
            <a:ext cx="2826197" cy="18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sergin\Downloads\documents-export-2014-10-13 (2)\IMG_4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95" y="1700808"/>
            <a:ext cx="2826196" cy="18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E:\Документы\работа по управлению\Реклама и описание проектов\Открытые инновации 2013\DSC0506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865373"/>
            <a:ext cx="2399182" cy="179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8" descr="D:\DCIM\109___10\IMG_1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856991"/>
            <a:ext cx="2376264" cy="178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292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2" y="760816"/>
            <a:ext cx="7660295" cy="72396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723968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Создание исследовательского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Центра гибкой электроники  </a:t>
            </a:r>
            <a:r>
              <a:rPr lang="ru-RU" sz="2400" dirty="0" err="1">
                <a:solidFill>
                  <a:schemeClr val="bg1"/>
                </a:solidFill>
              </a:rPr>
              <a:t>СамГМУ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851482" cy="5184576"/>
          </a:xfrm>
          <a:noFill/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400" dirty="0" smtClean="0"/>
              <a:t>Технологии </a:t>
            </a:r>
            <a:r>
              <a:rPr lang="ru-RU" sz="3400" dirty="0"/>
              <a:t>замещения утраченных функций сенсорных органов.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400" dirty="0"/>
              <a:t>Технологии создания диагностических эндо- и </a:t>
            </a:r>
            <a:r>
              <a:rPr lang="ru-RU" sz="3400" dirty="0" err="1" smtClean="0"/>
              <a:t>экзодатчиков</a:t>
            </a:r>
            <a:r>
              <a:rPr lang="ru-RU" sz="3400" dirty="0" smtClean="0"/>
              <a:t>, </a:t>
            </a:r>
            <a:r>
              <a:rPr lang="ru-RU" sz="3400" dirty="0" err="1" smtClean="0"/>
              <a:t>биочипов</a:t>
            </a:r>
            <a:endParaRPr lang="ru-RU" sz="34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400" dirty="0"/>
              <a:t>Технологии «Лаборатория на чипе»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400" dirty="0"/>
              <a:t>Технологии создания имплантируемых лечебных систем.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400" dirty="0"/>
              <a:t>Технологии создания переходных систем (комбинация электроники и биологической ткани в одном интерфейсе)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" name="Picture 6" descr="http://habrastorage.org/getpro/habr/post_images/362/bba/0a4/362bba0a4ff604aa00d4eef3ff1b4cf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61" y="5276721"/>
            <a:ext cx="2414625" cy="159365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18" name="Picture 4" descr="https://encrypted-tbn0.gstatic.com/images?q=tbn:ANd9GcSaqGt1dwbdN7p5vNjugowEv-kqpXVfyPS2XdL5kaVeFJDYiE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82" y="4135814"/>
            <a:ext cx="2538092" cy="15626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Мембрана для сердц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2340258" cy="144015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23" name="Picture 4" descr="http://upload.wikimedia.org/wikipedia/commons/0/07/Glass-microreactor-chip-micron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799"/>
            <a:ext cx="2288256" cy="158417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5032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2" y="760816"/>
            <a:ext cx="7660295" cy="72396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723968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Создание исследовательского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Центра гибкой электроники  </a:t>
            </a:r>
            <a:r>
              <a:rPr lang="ru-RU" sz="2400" dirty="0" err="1">
                <a:solidFill>
                  <a:schemeClr val="bg1"/>
                </a:solidFill>
              </a:rPr>
              <a:t>СамГМУ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07974" y="1628800"/>
            <a:ext cx="4624065" cy="5256584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100" dirty="0"/>
              <a:t>- В рамках деловой поездки были посещены и изучены ведущие европейские Центры гибкой электроники и микроэлектроники (</a:t>
            </a:r>
            <a:r>
              <a:rPr lang="en-US" sz="5100" dirty="0"/>
              <a:t>CSEM</a:t>
            </a:r>
            <a:r>
              <a:rPr lang="ru-RU" sz="5100" dirty="0"/>
              <a:t>, </a:t>
            </a:r>
            <a:r>
              <a:rPr lang="en-US" sz="5100" dirty="0"/>
              <a:t>VTT</a:t>
            </a:r>
            <a:r>
              <a:rPr lang="ru-RU" sz="5100" dirty="0"/>
              <a:t>, </a:t>
            </a:r>
            <a:r>
              <a:rPr lang="en-US" sz="5100" dirty="0" err="1"/>
              <a:t>ihp</a:t>
            </a:r>
            <a:r>
              <a:rPr lang="en-US" sz="5100" dirty="0"/>
              <a:t>, </a:t>
            </a:r>
            <a:r>
              <a:rPr lang="en-US" sz="5100" dirty="0" err="1"/>
              <a:t>Fraunhofer</a:t>
            </a:r>
            <a:r>
              <a:rPr lang="en-US" sz="5100" dirty="0"/>
              <a:t> IBMT, </a:t>
            </a:r>
            <a:r>
              <a:rPr lang="en-US" sz="5100" dirty="0" err="1"/>
              <a:t>Fraunhofer</a:t>
            </a:r>
            <a:r>
              <a:rPr lang="en-US" sz="5100" dirty="0"/>
              <a:t> CSMT</a:t>
            </a:r>
            <a:r>
              <a:rPr lang="ru-RU" sz="5100" dirty="0"/>
              <a:t>); подписаны соглашения о сотрудничестве, о передаче технологий, помощи в подготовке заявки.</a:t>
            </a:r>
          </a:p>
          <a:p>
            <a:pPr marL="0" indent="0">
              <a:buNone/>
            </a:pPr>
            <a:r>
              <a:rPr lang="ru-RU" sz="5100" dirty="0" smtClean="0"/>
              <a:t>- Подготовлена заявка на конкурс Минпромторга РФ (финансирование до 2 </a:t>
            </a:r>
            <a:r>
              <a:rPr lang="ru-RU" sz="5100" dirty="0" err="1" smtClean="0"/>
              <a:t>млрд.руб</a:t>
            </a:r>
            <a:r>
              <a:rPr lang="ru-RU" sz="5100" dirty="0" smtClean="0"/>
              <a:t>.) и </a:t>
            </a:r>
            <a:r>
              <a:rPr lang="ru-RU" sz="5100" dirty="0" err="1" smtClean="0"/>
              <a:t>софинансирование</a:t>
            </a:r>
            <a:r>
              <a:rPr lang="ru-RU" sz="5100" dirty="0" smtClean="0"/>
              <a:t> региона (земельный участок, коммуникации).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11233" y="4510861"/>
            <a:ext cx="36885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</a:rPr>
              <a:t>Размещение Центра </a:t>
            </a:r>
            <a:r>
              <a:rPr lang="ru-RU" dirty="0">
                <a:solidFill>
                  <a:prstClr val="black"/>
                </a:solidFill>
              </a:rPr>
              <a:t>на территории Технополиса «Гагарин Центр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" name="Picture 3" descr="C:\Users\sergin\Desktop\Фото доклад для ректората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94" y="3085306"/>
            <a:ext cx="2531225" cy="14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sergin\Desktop\Фото доклад для ректората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87" y="1573138"/>
            <a:ext cx="2531225" cy="142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sergin\Desktop\Фото доклад для ректората\IMG_2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12" y="5137813"/>
            <a:ext cx="2857896" cy="167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2"/>
            <a:ext cx="9143999" cy="764701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" y="0"/>
            <a:ext cx="8244407" cy="7647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Кластерная политика в развитии отечественной медицинской и фармацевтической промышленности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4536" y="6146720"/>
            <a:ext cx="4283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Источник: государственная программа </a:t>
            </a:r>
            <a:r>
              <a:rPr lang="ru-RU" sz="1400" i="1" dirty="0"/>
              <a:t>Российской Федерации "Развитие фармацевтической и медицинской промышленности" на 2013 - 2020 годы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83991948"/>
              </p:ext>
            </p:extLst>
          </p:nvPr>
        </p:nvGraphicFramePr>
        <p:xfrm>
          <a:off x="0" y="678063"/>
          <a:ext cx="5292080" cy="2822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07216982"/>
              </p:ext>
            </p:extLst>
          </p:nvPr>
        </p:nvGraphicFramePr>
        <p:xfrm>
          <a:off x="179512" y="3586712"/>
          <a:ext cx="4896544" cy="327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81538"/>
              </p:ext>
            </p:extLst>
          </p:nvPr>
        </p:nvGraphicFramePr>
        <p:xfrm>
          <a:off x="4788025" y="3861048"/>
          <a:ext cx="4029960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8098"/>
                <a:gridCol w="920986"/>
                <a:gridCol w="620876"/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экспорта медицинских изделий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млрд. рублей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802980"/>
              </p:ext>
            </p:extLst>
          </p:nvPr>
        </p:nvGraphicFramePr>
        <p:xfrm>
          <a:off x="4846816" y="1152548"/>
          <a:ext cx="4117672" cy="62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1488"/>
                <a:gridCol w="923345"/>
                <a:gridCol w="73283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экспорта фармацевтической продукции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млрд. рублей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6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1" y="760816"/>
            <a:ext cx="7660295" cy="507944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579952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Участие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Наноцентре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29 </a:t>
            </a:r>
            <a:r>
              <a:rPr lang="ru-RU" dirty="0"/>
              <a:t>сентября 2014 года Самарская область выиграла конкурс в </a:t>
            </a:r>
            <a:r>
              <a:rPr lang="ru-RU" dirty="0" err="1"/>
              <a:t>Роснано</a:t>
            </a:r>
            <a:r>
              <a:rPr lang="ru-RU" dirty="0"/>
              <a:t> на создание </a:t>
            </a:r>
            <a:r>
              <a:rPr lang="ru-RU" dirty="0" smtClean="0"/>
              <a:t>Самарского </a:t>
            </a:r>
            <a:r>
              <a:rPr lang="ru-RU" dirty="0" err="1" smtClean="0"/>
              <a:t>наноцентра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Общий </a:t>
            </a:r>
            <a:r>
              <a:rPr lang="ru-RU" dirty="0"/>
              <a:t>бюджет финансирования </a:t>
            </a:r>
            <a:r>
              <a:rPr lang="ru-RU" dirty="0" err="1"/>
              <a:t>Наноцентра</a:t>
            </a:r>
            <a:r>
              <a:rPr lang="ru-RU" dirty="0"/>
              <a:t>, начиная с 2015 года, более 1,0 </a:t>
            </a:r>
            <a:r>
              <a:rPr lang="ru-RU" dirty="0" err="1"/>
              <a:t>млрд.руб</a:t>
            </a:r>
            <a:r>
              <a:rPr lang="ru-RU" dirty="0"/>
              <a:t>.</a:t>
            </a:r>
          </a:p>
          <a:p>
            <a:r>
              <a:rPr lang="ru-RU" dirty="0" smtClean="0"/>
              <a:t>Примерно </a:t>
            </a:r>
            <a:r>
              <a:rPr lang="ru-RU" dirty="0"/>
              <a:t>1/3 научных проектов Наноцентра – это проекты </a:t>
            </a:r>
            <a:r>
              <a:rPr lang="ru-RU" dirty="0" smtClean="0"/>
              <a:t>СамГМУ</a:t>
            </a:r>
          </a:p>
          <a:p>
            <a:r>
              <a:rPr lang="ru-RU" dirty="0" smtClean="0"/>
              <a:t>В настоящее время на инвестиционный комитет самарского </a:t>
            </a:r>
            <a:r>
              <a:rPr lang="ru-RU" dirty="0" err="1" smtClean="0"/>
              <a:t>наноцентра</a:t>
            </a:r>
            <a:r>
              <a:rPr lang="ru-RU" dirty="0" smtClean="0"/>
              <a:t> подготовлены 2 проекта: организация серийного производства медицинских </a:t>
            </a:r>
            <a:r>
              <a:rPr lang="ru-RU" dirty="0" err="1" smtClean="0"/>
              <a:t>эндопротезов</a:t>
            </a:r>
            <a:r>
              <a:rPr lang="ru-RU" dirty="0" smtClean="0"/>
              <a:t> и </a:t>
            </a:r>
            <a:r>
              <a:rPr lang="ru-RU" dirty="0" err="1" smtClean="0"/>
              <a:t>имплантов</a:t>
            </a:r>
            <a:r>
              <a:rPr lang="ru-RU" dirty="0" smtClean="0"/>
              <a:t> совместно с французской компанией </a:t>
            </a:r>
            <a:r>
              <a:rPr lang="ru-RU" dirty="0" err="1" smtClean="0"/>
              <a:t>Меникс</a:t>
            </a:r>
            <a:r>
              <a:rPr lang="ru-RU" dirty="0" smtClean="0"/>
              <a:t> и организация серийного производства медицинских изделий из «</a:t>
            </a:r>
            <a:r>
              <a:rPr lang="ru-RU" dirty="0" err="1" smtClean="0"/>
              <a:t>металлорезины</a:t>
            </a:r>
            <a:r>
              <a:rPr lang="ru-RU" dirty="0" smtClean="0"/>
              <a:t>» </a:t>
            </a:r>
            <a:endParaRPr lang="ru-RU" dirty="0"/>
          </a:p>
          <a:p>
            <a:endParaRPr lang="ru-RU" dirty="0"/>
          </a:p>
        </p:txBody>
      </p:sp>
      <p:pic>
        <p:nvPicPr>
          <p:cNvPr id="17" name="Picture 2" descr="http://www.vokrugsveta.ru/img/cmn/2007/03/10/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51" y="4149080"/>
            <a:ext cx="2808312" cy="187220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8" name="Picture 3" descr="C:\Users\sergin\Desktop\Фото доклад для ректората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628800"/>
            <a:ext cx="2804807" cy="1872208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3700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0" y="760816"/>
            <a:ext cx="7660295" cy="651960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65196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Развитие Центра молодежного инновационного  творчества</a:t>
            </a:r>
          </a:p>
        </p:txBody>
      </p:sp>
      <p:pic>
        <p:nvPicPr>
          <p:cNvPr id="11" name="Picture 2" descr="http://sdelanounas.ru/i/c/2/c2RlbGFub3VuYXMucnUvdXBsb2Fkcy8zLzEvMzEyMTM2MjA3NjMxNi5qcGVnP19faWQ9Mjk2OTI=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35139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npo-at.com/wp-content/uploads/2013/08/DSC_9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45520"/>
            <a:ext cx="2259694" cy="16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ergin\Desktop\ЦМИТ\IMG_35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64" y="3226368"/>
            <a:ext cx="2382410" cy="178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51520" y="1611715"/>
            <a:ext cx="4762872" cy="492514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СамГМУ отобран в качестве </a:t>
            </a:r>
            <a:r>
              <a:rPr lang="ru-RU" dirty="0" smtClean="0"/>
              <a:t>3 </a:t>
            </a:r>
            <a:r>
              <a:rPr lang="ru-RU" dirty="0"/>
              <a:t>площадок по созданию </a:t>
            </a:r>
            <a:r>
              <a:rPr lang="ru-RU" dirty="0" smtClean="0"/>
              <a:t>ЦМИТ </a:t>
            </a:r>
            <a:r>
              <a:rPr lang="ru-RU" dirty="0"/>
              <a:t>(</a:t>
            </a:r>
            <a:r>
              <a:rPr lang="ru-RU" dirty="0" smtClean="0"/>
              <a:t>в том </a:t>
            </a:r>
            <a:r>
              <a:rPr lang="ru-RU" dirty="0"/>
              <a:t>числе СГАУ, </a:t>
            </a:r>
            <a:r>
              <a:rPr lang="ru-RU" dirty="0" smtClean="0"/>
              <a:t>СГТУ) </a:t>
            </a:r>
            <a:r>
              <a:rPr lang="ru-RU" dirty="0"/>
              <a:t>для подготовки талантливой </a:t>
            </a:r>
            <a:r>
              <a:rPr lang="ru-RU" dirty="0" smtClean="0"/>
              <a:t>молодежи, </a:t>
            </a:r>
            <a:r>
              <a:rPr lang="ru-RU" dirty="0"/>
              <a:t>начиная со школьников, студентов и заканчивая молодыми преподавателями. </a:t>
            </a:r>
            <a:endParaRPr lang="ru-RU" dirty="0" smtClean="0"/>
          </a:p>
          <a:p>
            <a:r>
              <a:rPr lang="ru-RU" dirty="0" smtClean="0"/>
              <a:t>Основными направления: </a:t>
            </a:r>
          </a:p>
          <a:p>
            <a:pPr lvl="1"/>
            <a:r>
              <a:rPr lang="ru-RU" dirty="0" smtClean="0"/>
              <a:t>ИТ-Медицина </a:t>
            </a:r>
          </a:p>
          <a:p>
            <a:pPr lvl="1"/>
            <a:r>
              <a:rPr lang="ru-RU" dirty="0" smtClean="0"/>
              <a:t>Робототехника</a:t>
            </a:r>
          </a:p>
          <a:p>
            <a:pPr lvl="1"/>
            <a:r>
              <a:rPr lang="ru-RU" dirty="0" smtClean="0"/>
              <a:t>Аддитивные технологии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0" y="760816"/>
            <a:ext cx="7660295" cy="651960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65196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Создание и развитие Технопарка </a:t>
            </a:r>
            <a:r>
              <a:rPr lang="ru-RU" sz="2400" b="1" dirty="0" err="1">
                <a:solidFill>
                  <a:schemeClr val="bg1"/>
                </a:solidFill>
              </a:rPr>
              <a:t>СамГМУ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51520" y="1611715"/>
            <a:ext cx="5616624" cy="492514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000" dirty="0"/>
              <a:t>Выделена площадь около 300 </a:t>
            </a:r>
            <a:r>
              <a:rPr lang="ru-RU" sz="2000" dirty="0" err="1"/>
              <a:t>кв.м</a:t>
            </a:r>
            <a:r>
              <a:rPr lang="ru-RU" sz="2000" dirty="0"/>
              <a:t>. (</a:t>
            </a:r>
            <a:r>
              <a:rPr lang="ru-RU" sz="2000" dirty="0" err="1"/>
              <a:t>Арцыбушевская</a:t>
            </a:r>
            <a:r>
              <a:rPr lang="ru-RU" sz="2000" dirty="0"/>
              <a:t>, 171)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000" dirty="0"/>
              <a:t>Завершаются косметические ремонтно-строительные работы и оснащение (запланировано открытие через месяц)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000" dirty="0"/>
              <a:t>3 отдела: отдел проектирования и моделирования, отдел электронных компонентов, производственный отдел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000" dirty="0"/>
              <a:t>Также на его площадке располагаются ЦМИТ, НОЦ Аддитивные технологии, НОЦ Новые материалы, малые серийные производства </a:t>
            </a:r>
            <a:r>
              <a:rPr lang="ru-RU" sz="2000" dirty="0" err="1"/>
              <a:t>МИПов</a:t>
            </a:r>
            <a:r>
              <a:rPr lang="ru-RU" sz="2000" dirty="0"/>
              <a:t> </a:t>
            </a:r>
            <a:r>
              <a:rPr lang="ru-RU" sz="2000" dirty="0" err="1"/>
              <a:t>СамГМУ</a:t>
            </a:r>
            <a:endParaRPr lang="ru-RU" sz="20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000" dirty="0"/>
              <a:t>Участие в грантах, разработка и создание инновационных медицинских изделий </a:t>
            </a:r>
            <a:r>
              <a:rPr lang="ru-RU" sz="2000" dirty="0" err="1"/>
              <a:t>СамГМУ</a:t>
            </a:r>
            <a:r>
              <a:rPr lang="ru-RU" sz="2000" dirty="0"/>
              <a:t>, выполнение хоздоговорных работ  для сторонних организаций, мелкосерийное производство изделий и др.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1026" name="Picture 2" descr="C:\Users\Сергей\Downloads\52a584e2-4eaa-f806-4eaa-f809ff868c9d.photo.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601" y="1772816"/>
            <a:ext cx="2553277" cy="17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Снимо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3482918"/>
            <a:ext cx="3074062" cy="29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Перспективы инновационной деятельности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>
                <a:solidFill>
                  <a:schemeClr val="bg1"/>
                </a:solidFill>
              </a:rPr>
              <a:t>2015 год: 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150" y="760816"/>
            <a:ext cx="7660295" cy="651960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793155" y="760816"/>
            <a:ext cx="7660295" cy="651960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Создание б</a:t>
            </a:r>
            <a:r>
              <a:rPr lang="ru-RU" sz="2400" b="1" dirty="0" smtClean="0">
                <a:solidFill>
                  <a:schemeClr val="bg1"/>
                </a:solidFill>
              </a:rPr>
              <a:t>иотехнологической лаборатории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51520" y="1611715"/>
            <a:ext cx="5616624" cy="49251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dirty="0"/>
              <a:t>Создание международной биотехнологической лаборатории по выращиванию тканей и органов (клапаны сердца, крупные сосуды, миокард, гиалиновый хрящ) совместно со СГАУ </a:t>
            </a:r>
          </a:p>
          <a:p>
            <a:r>
              <a:rPr lang="ru-RU" sz="2000" dirty="0"/>
              <a:t>Руководитель лаборатории – профессор Артур Лихтенберг, директор клиники кардиохирургии </a:t>
            </a:r>
            <a:r>
              <a:rPr lang="ru-RU" sz="2000" dirty="0" err="1"/>
              <a:t>Дюссельдофского</a:t>
            </a:r>
            <a:r>
              <a:rPr lang="ru-RU" sz="2000" dirty="0"/>
              <a:t> университета (Германия), один из ведущих ученых мира по выращиванию тканей.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2050" name="Picture 2" descr="C:\Users\Сергей\Downloads\89131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71" y="2204864"/>
            <a:ext cx="2519807" cy="17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й\Downloads\E6E3x900y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57" y="4941168"/>
            <a:ext cx="3521968" cy="178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ергей\Downloads\nwxwjtekbag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75514"/>
            <a:ext cx="2880320" cy="16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4" y="-1190625"/>
            <a:ext cx="9191625" cy="9191625"/>
          </a:xfrm>
          <a:prstGeom prst="rect">
            <a:avLst/>
          </a:prstGeom>
        </p:spPr>
      </p:pic>
      <p:sp>
        <p:nvSpPr>
          <p:cNvPr id="5" name="Rektangel 8"/>
          <p:cNvSpPr/>
          <p:nvPr/>
        </p:nvSpPr>
        <p:spPr>
          <a:xfrm>
            <a:off x="1115616" y="2924944"/>
            <a:ext cx="6768751" cy="1296144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1" cy="17445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kern="2000" dirty="0" smtClean="0">
                <a:solidFill>
                  <a:schemeClr val="bg1"/>
                </a:solidFill>
              </a:rPr>
              <a:t>Благодарю </a:t>
            </a:r>
            <a:r>
              <a:rPr lang="ru-RU" kern="2000" smtClean="0">
                <a:solidFill>
                  <a:schemeClr val="bg1"/>
                </a:solidFill>
              </a:rPr>
              <a:t>за </a:t>
            </a:r>
            <a:r>
              <a:rPr lang="ru-RU" kern="2000" smtClean="0">
                <a:solidFill>
                  <a:schemeClr val="bg1"/>
                </a:solidFill>
              </a:rPr>
              <a:t>внимание !</a:t>
            </a:r>
            <a:endParaRPr lang="ru-RU" kern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2"/>
            <a:ext cx="9143999" cy="126875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188639"/>
            <a:ext cx="7488832" cy="8640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ФЦП </a:t>
            </a:r>
            <a:r>
              <a:rPr lang="ru-RU" sz="2400" b="1" dirty="0">
                <a:solidFill>
                  <a:schemeClr val="bg1"/>
                </a:solidFill>
              </a:rPr>
              <a:t>"Развитие фармацевтической и медицинской промышленности Российской Федерации на период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до </a:t>
            </a:r>
            <a:r>
              <a:rPr lang="ru-RU" sz="2400" b="1" dirty="0">
                <a:solidFill>
                  <a:schemeClr val="bg1"/>
                </a:solidFill>
              </a:rPr>
              <a:t>2020 года и дальнейшую перспективу"</a:t>
            </a: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762431"/>
              </p:ext>
            </p:extLst>
          </p:nvPr>
        </p:nvGraphicFramePr>
        <p:xfrm>
          <a:off x="495300" y="1438275"/>
          <a:ext cx="8077200" cy="448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4" imgW="10357280" imgH="6178732" progId="Word.Document.12">
                  <p:embed/>
                </p:oleObj>
              </mc:Choice>
              <mc:Fallback>
                <p:oleObj name="Документ" r:id="rId4" imgW="10357280" imgH="61787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300" y="1438275"/>
                        <a:ext cx="8077200" cy="448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51520" y="5589240"/>
            <a:ext cx="8784976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Постановления Шестого Всероссийского съезда работников фармацевтической и медицинской промышленности (г. Москва, 26 марта 2014 г.):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2013 году объем медицинской продукции превысил  230 млрд. руб. (~ 190 млрд. руб. лекарственные средства и ~ 40 млрд. руб. медицинские изделия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однако темпы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импорта медицинской продукции более чем в два раза превышают темпы роста её производства в России (в 2013 году по импорту закуплено лекарств на сумму 700 млрд. руб. или  77%  от общего объёма рынка, а медицинских изделий на сумму 220 млрд. руб. или 83,5% объёма рынка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2"/>
            <a:ext cx="9143999" cy="1268757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2009" y="260648"/>
            <a:ext cx="8244407" cy="11180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Общая характеристика участия субъектов Российской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</a:rPr>
              <a:t>Федерации в реализации Программы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( в осуществлении кластерной политики в развитии отечественной медицинской и фармацевтической промышленности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4576" y="5808166"/>
            <a:ext cx="3995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Источник: государственная программа </a:t>
            </a:r>
            <a:r>
              <a:rPr lang="ru-RU" sz="1600" i="1" dirty="0"/>
              <a:t>Российской Федерации "Развитие фармацевтической и медицинской промышленности" на 2013 - 2020 годы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679" y="1546914"/>
            <a:ext cx="82586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Предполагается, что на базе </a:t>
            </a:r>
            <a:r>
              <a:rPr lang="ru-RU" dirty="0" smtClean="0"/>
              <a:t>инновационных внедренческих центров  </a:t>
            </a:r>
            <a:r>
              <a:rPr lang="ru-RU" dirty="0"/>
              <a:t>будут сформированы инновационные кластеры. При этом </a:t>
            </a:r>
            <a:r>
              <a:rPr lang="ru-RU" u="sng" dirty="0"/>
              <a:t>ключевая роль в их развитии в рамках реализации Программы отводится органам государственной власти субъектов Российской Федерации</a:t>
            </a:r>
            <a:r>
              <a:rPr lang="ru-RU" dirty="0"/>
              <a:t>, которые на условиях государственно-частного партнерства должны обеспечить создание инфраструктуры (лабораторной, сервисной, информационной, венчурной), ориентированной на снижение издержек компаний по созданию новых лекарственных средств и медицинской техники, а также эффективно выстроить взаимоотношения глобальных и местных компаний фармацевтической и медицинской промышленности. В связи с этим субъектами Российской Федерации должны быть определены меры государственной поддержки регионального и муниципального уровней (льготы по региональным и местным налогам, региональные системы льгот и преференций, системы консультаций и услуг для предприятий - резидентов создаваемых кластеров).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6204" y="6380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627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endParaRPr lang="ru-RU" sz="24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400" b="1" dirty="0" err="1" smtClean="0">
                <a:solidFill>
                  <a:schemeClr val="bg1"/>
                </a:solidFill>
              </a:rPr>
              <a:t>Созание</a:t>
            </a:r>
            <a:r>
              <a:rPr lang="ru-RU" sz="2400" b="1" dirty="0" smtClean="0">
                <a:solidFill>
                  <a:schemeClr val="bg1"/>
                </a:solidFill>
              </a:rPr>
              <a:t> Кластера </a:t>
            </a:r>
            <a:r>
              <a:rPr lang="ru-RU" sz="2400" b="1" dirty="0" err="1">
                <a:solidFill>
                  <a:schemeClr val="bg1"/>
                </a:solidFill>
              </a:rPr>
              <a:t>МедФармТехнологий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5328592" cy="3096344"/>
          </a:xfrm>
          <a:noFill/>
        </p:spPr>
        <p:txBody>
          <a:bodyPr>
            <a:noAutofit/>
          </a:bodyPr>
          <a:lstStyle/>
          <a:p>
            <a:r>
              <a:rPr lang="ru-RU" sz="1800" dirty="0" smtClean="0"/>
              <a:t>По </a:t>
            </a:r>
            <a:r>
              <a:rPr lang="ru-RU" sz="1800" dirty="0"/>
              <a:t>инициативе </a:t>
            </a:r>
            <a:r>
              <a:rPr lang="ru-RU" sz="1800" dirty="0" err="1"/>
              <a:t>СамГМУ</a:t>
            </a:r>
            <a:r>
              <a:rPr lang="ru-RU" sz="1800" dirty="0"/>
              <a:t> создан инновационный территориальный кластер медицинских и фармацевтических технологий.</a:t>
            </a:r>
          </a:p>
          <a:p>
            <a:r>
              <a:rPr lang="ru-RU" sz="1800" dirty="0"/>
              <a:t>В настоящее время </a:t>
            </a:r>
            <a:r>
              <a:rPr lang="ru-RU" sz="1800" dirty="0" smtClean="0"/>
              <a:t>реально в деятельности Кластера участвуют более 45 организаций: 4 министерства, предприятия </a:t>
            </a:r>
            <a:r>
              <a:rPr lang="ru-RU" sz="1800" dirty="0"/>
              <a:t>реального сектора экономики в области фармации, </a:t>
            </a:r>
            <a:r>
              <a:rPr lang="ru-RU" sz="1800" dirty="0" smtClean="0"/>
              <a:t>ИТ-медицины</a:t>
            </a:r>
            <a:r>
              <a:rPr lang="ru-RU" sz="1800" dirty="0"/>
              <a:t>, </a:t>
            </a:r>
            <a:r>
              <a:rPr lang="ru-RU" sz="1800" dirty="0" smtClean="0"/>
              <a:t>биотехнологий</a:t>
            </a:r>
            <a:r>
              <a:rPr lang="ru-RU" sz="1800" dirty="0"/>
              <a:t>, </a:t>
            </a:r>
            <a:r>
              <a:rPr lang="ru-RU" sz="1800" dirty="0" smtClean="0"/>
              <a:t>производства </a:t>
            </a:r>
            <a:r>
              <a:rPr lang="ru-RU" sz="1800" dirty="0"/>
              <a:t>мед. изделий, </a:t>
            </a:r>
            <a:r>
              <a:rPr lang="ru-RU" sz="1800" dirty="0" smtClean="0"/>
              <a:t>оборонные </a:t>
            </a:r>
            <a:r>
              <a:rPr lang="ru-RU" sz="1800" dirty="0"/>
              <a:t>предприятия, </a:t>
            </a:r>
            <a:r>
              <a:rPr lang="ru-RU" sz="1800" dirty="0" smtClean="0"/>
              <a:t>вузы; </a:t>
            </a:r>
          </a:p>
          <a:p>
            <a:r>
              <a:rPr lang="ru-RU" sz="1800" dirty="0" err="1" smtClean="0"/>
              <a:t>СамГМУ</a:t>
            </a:r>
            <a:r>
              <a:rPr lang="ru-RU" sz="1800" dirty="0" smtClean="0"/>
              <a:t> </a:t>
            </a:r>
            <a:r>
              <a:rPr lang="ru-RU" sz="1800" dirty="0"/>
              <a:t>– якорная организация Кластера.</a:t>
            </a:r>
          </a:p>
          <a:p>
            <a:endParaRPr lang="ru-RU" sz="1600" b="1" dirty="0"/>
          </a:p>
        </p:txBody>
      </p:sp>
      <p:pic>
        <p:nvPicPr>
          <p:cNvPr id="16" name="Picture 2" descr="C:\Users\sergin\Downloads\documents-export-2014-10-13 (2)\IMG_4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2" y="1556792"/>
            <a:ext cx="2368961" cy="15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ergin\Downloads\documents-export-2014-10-13 (2)\IMG_4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3529"/>
            <a:ext cx="2355840" cy="15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sergin\Downloads\documents-export-2014-10-13 (2)\IMG_48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23558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222" y="4543960"/>
            <a:ext cx="6108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buFont typeface="Arial" pitchFamily="34" charset="0"/>
              <a:buChar char="•"/>
            </a:pPr>
            <a:r>
              <a:rPr lang="ru-RU" b="1" dirty="0">
                <a:solidFill>
                  <a:prstClr val="black"/>
                </a:solidFill>
              </a:rPr>
              <a:t>Цель Кластера - содействие развитию Кластера и организаций-участников для повышения конкурентоспособности экономики Самарской области, расширения географии присутствия Кластера и объемов сбыта на внутреннем и внешнем рынках.</a:t>
            </a:r>
          </a:p>
        </p:txBody>
      </p:sp>
    </p:spTree>
    <p:extLst>
      <p:ext uri="{BB962C8B-B14F-4D97-AF65-F5344CB8AC3E}">
        <p14:creationId xmlns:p14="http://schemas.microsoft.com/office/powerpoint/2010/main" val="34947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3"/>
            <a:ext cx="9143999" cy="822744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2009" y="75344"/>
            <a:ext cx="8244407" cy="747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Принципиальная схема взаимодействия и сферы деятельности участников Кластера </a:t>
            </a:r>
            <a:r>
              <a:rPr lang="ru-RU" sz="2400" b="1" dirty="0" err="1" smtClean="0">
                <a:solidFill>
                  <a:schemeClr val="bg1"/>
                </a:solidFill>
              </a:rPr>
              <a:t>МедФармТехнологий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6204" y="6380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5624" y="2545159"/>
            <a:ext cx="1060704" cy="2769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ВЛАСТЬ</a:t>
            </a:r>
            <a:endParaRPr lang="ru-R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3501008"/>
            <a:ext cx="115212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НАУКА И ИННОВАЦИИ</a:t>
            </a:r>
            <a:endParaRPr 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4581128"/>
            <a:ext cx="955520" cy="2769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БИЗНЕС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3356992"/>
            <a:ext cx="121729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СИСТЕМА </a:t>
            </a:r>
            <a:r>
              <a:rPr lang="ru-RU" sz="1200" b="1" dirty="0" smtClean="0"/>
              <a:t>ЗДРАВО-ОХРАНЕНИЯ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2102771"/>
            <a:ext cx="1368152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/>
              <a:t>Генерация идей        (в </a:t>
            </a:r>
            <a:r>
              <a:rPr lang="ru-RU" sz="1100" dirty="0" err="1" smtClean="0"/>
              <a:t>т.ч</a:t>
            </a:r>
            <a:r>
              <a:rPr lang="ru-RU" sz="1100" dirty="0" smtClean="0"/>
              <a:t>. по инициативе предприятий реального сектора экономики);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Разработка продукта и технологий;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Обеспечение инжиниринга и выпуска опытных образцов (мелко-серийных партий);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Разработка медицинских технологий диагностики, лечения и профилактики;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Подготовка кадров по направлениям деятельности кластера.</a:t>
            </a:r>
            <a:endParaRPr lang="ru-RU" sz="1100" dirty="0"/>
          </a:p>
        </p:txBody>
      </p:sp>
      <p:sp>
        <p:nvSpPr>
          <p:cNvPr id="16" name="Выноска с четырьмя стрелками 15"/>
          <p:cNvSpPr/>
          <p:nvPr/>
        </p:nvSpPr>
        <p:spPr>
          <a:xfrm>
            <a:off x="3347864" y="2831700"/>
            <a:ext cx="1944216" cy="174942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Выноска со стрелкой вправо 16"/>
          <p:cNvSpPr/>
          <p:nvPr/>
        </p:nvSpPr>
        <p:spPr>
          <a:xfrm>
            <a:off x="72008" y="1988839"/>
            <a:ext cx="2123727" cy="3528391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1465948" y="908720"/>
            <a:ext cx="5888972" cy="1636439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65948" y="948555"/>
            <a:ext cx="5951272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/>
              <a:t>     Организационно-методическая помощь и финансовое содействие по направлениям: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ru-RU" sz="1100" dirty="0" smtClean="0"/>
              <a:t>реализация инфраструктурных проектов и отдельных инновационных проектов;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ru-RU" sz="1100" dirty="0"/>
              <a:t>у</a:t>
            </a:r>
            <a:r>
              <a:rPr lang="ru-RU" sz="1100" dirty="0" smtClean="0"/>
              <a:t>крепление материально-технической и технологической базы организаций кластера                (в </a:t>
            </a:r>
            <a:r>
              <a:rPr lang="ru-RU" sz="1100" dirty="0" err="1" smtClean="0"/>
              <a:t>т.ч</a:t>
            </a:r>
            <a:r>
              <a:rPr lang="ru-RU" sz="1100" dirty="0" smtClean="0"/>
              <a:t>. путем участия в государственных программах, конкурсах и грантах);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ru-RU" sz="1100" dirty="0" smtClean="0"/>
              <a:t>создание и выпуск продукции (от этапа НИОКР до внедрения продукции в индустриальный сектор и систему здравоохранения);</a:t>
            </a:r>
          </a:p>
          <a:p>
            <a:pPr marL="171450" indent="-171450">
              <a:lnSpc>
                <a:spcPct val="80000"/>
              </a:lnSpc>
              <a:buFontTx/>
              <a:buChar char="-"/>
            </a:pPr>
            <a:r>
              <a:rPr lang="ru-RU" sz="1100" dirty="0" smtClean="0"/>
              <a:t>выведение продукции кластера на внутренние и внешние рынки;  </a:t>
            </a:r>
            <a:r>
              <a:rPr lang="ru-RU" sz="1100" dirty="0" err="1" smtClean="0"/>
              <a:t>имиджевая</a:t>
            </a:r>
            <a:r>
              <a:rPr lang="ru-RU" sz="1100" dirty="0" smtClean="0"/>
              <a:t> поддержка.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7452320" y="1988840"/>
            <a:ext cx="1512168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/>
              <a:t>Внедрение согласованных с Минздравом СО разработок кластера (созданных медицинских технологий, медицинских изделий и оборудования, лекарственных средств) в  систему здравоохранения региона;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Инициация актуальных проектов и программ развития регионального здравоохранения перед учреждениями медицинской науки и образования и другими организациями кластера.</a:t>
            </a:r>
          </a:p>
          <a:p>
            <a:pPr>
              <a:lnSpc>
                <a:spcPct val="80000"/>
              </a:lnSpc>
            </a:pPr>
            <a:endParaRPr lang="ru-RU" sz="1100" dirty="0"/>
          </a:p>
        </p:txBody>
      </p:sp>
      <p:sp>
        <p:nvSpPr>
          <p:cNvPr id="21" name="Выноска со стрелкой вправо 20"/>
          <p:cNvSpPr/>
          <p:nvPr/>
        </p:nvSpPr>
        <p:spPr>
          <a:xfrm rot="10800000">
            <a:off x="6516217" y="1988835"/>
            <a:ext cx="2483370" cy="3528396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825624" y="3563724"/>
            <a:ext cx="11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КЛАСТЕР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7664" y="5517232"/>
            <a:ext cx="580725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dirty="0" smtClean="0"/>
              <a:t>Участие в инициировании создания новых видов медицинской и фармацевтической продукции;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Вхождение в качестве индустриального партнера в инновационные проекты кластера;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Осуществление функций внедренческих площадок для разрабатываемых  медицинских и фармацевтических продуктов и технологий;</a:t>
            </a:r>
          </a:p>
          <a:p>
            <a:pPr>
              <a:lnSpc>
                <a:spcPct val="80000"/>
              </a:lnSpc>
            </a:pPr>
            <a:r>
              <a:rPr lang="ru-RU" sz="1100" dirty="0" smtClean="0"/>
              <a:t>Участие в мероприятиях, проводимых по линии кластера, в </a:t>
            </a:r>
            <a:r>
              <a:rPr lang="ru-RU" sz="1100" dirty="0" err="1" smtClean="0"/>
              <a:t>т.ч</a:t>
            </a:r>
            <a:r>
              <a:rPr lang="ru-RU" sz="1100" dirty="0" smtClean="0"/>
              <a:t>. по содействию модернизации и диверсификации производства, организации государственно-частного партнерства, по выработке инициатив в разрабатываемые (внесение изменений в существующие) законодательные акты и подзаконные акты и др.</a:t>
            </a:r>
            <a:endParaRPr lang="ru-RU" sz="1100" dirty="0"/>
          </a:p>
        </p:txBody>
      </p:sp>
      <p:sp>
        <p:nvSpPr>
          <p:cNvPr id="27" name="Выноска со стрелкой вверх 26"/>
          <p:cNvSpPr/>
          <p:nvPr/>
        </p:nvSpPr>
        <p:spPr>
          <a:xfrm>
            <a:off x="1465948" y="4858126"/>
            <a:ext cx="5888972" cy="1970234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2"/>
            <a:ext cx="9143999" cy="126875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9512" y="188639"/>
            <a:ext cx="8474663" cy="8640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Задачи ФЦП «Развитие </a:t>
            </a:r>
            <a:r>
              <a:rPr lang="ru-RU" sz="2400" b="1" dirty="0">
                <a:solidFill>
                  <a:schemeClr val="bg1"/>
                </a:solidFill>
              </a:rPr>
              <a:t>фармацевтической и медицинской промышленности Российской Федерации на период </a:t>
            </a:r>
            <a:r>
              <a:rPr lang="ru-RU" sz="2400" b="1" dirty="0" smtClean="0">
                <a:solidFill>
                  <a:schemeClr val="bg1"/>
                </a:solidFill>
              </a:rPr>
              <a:t>до </a:t>
            </a:r>
            <a:r>
              <a:rPr lang="ru-RU" sz="2400" b="1" dirty="0">
                <a:solidFill>
                  <a:schemeClr val="bg1"/>
                </a:solidFill>
              </a:rPr>
              <a:t>2020 года и дальнейшую </a:t>
            </a:r>
            <a:r>
              <a:rPr lang="ru-RU" sz="2400" b="1" dirty="0" smtClean="0">
                <a:solidFill>
                  <a:schemeClr val="bg1"/>
                </a:solidFill>
              </a:rPr>
              <a:t>перспективу» и задачи Кластера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417993"/>
              </p:ext>
            </p:extLst>
          </p:nvPr>
        </p:nvGraphicFramePr>
        <p:xfrm>
          <a:off x="251520" y="1292285"/>
          <a:ext cx="8784976" cy="2348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/>
                <a:gridCol w="288032"/>
                <a:gridCol w="7488832"/>
              </a:tblGrid>
              <a:tr h="56723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Задачи Программы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технологическое перевооружение производственных мощностей отечественной фармацевтической и медицинской промышленности до </a:t>
                      </a:r>
                      <a:r>
                        <a:rPr lang="ru-RU" sz="1400" dirty="0" err="1">
                          <a:effectLst/>
                        </a:rPr>
                        <a:t>экспортоспособного</a:t>
                      </a:r>
                      <a:r>
                        <a:rPr lang="ru-RU" sz="1400" dirty="0">
                          <a:effectLst/>
                        </a:rPr>
                        <a:t> уровня, а также государственных учреждений науки и образования, создание научно-исследовательского потенциала для выпуска конкурентоспособной продукции;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выпуск отечественной фармацевтической и медицинской промышленностью стратегически значимых лекарственных средств, жизненно необходимых и важнейших лекарственных препаратов, а также медицинских изделий с целью создания конкурентоспособной продукции;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вывод на рынок инновационной продукции, выпускаемой отечественной фармацевтической и медицинской промышленностью;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увеличение экспортного потенциала отечественной фармацевтической и медицинской промышленности в 8 раз по сравнению с 2010 годом;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кадровое обеспечение перехода отечественной фармацевтической и медицинской промышленности на инновационную модель </a:t>
                      </a:r>
                      <a:r>
                        <a:rPr lang="ru-RU" sz="1400" dirty="0" smtClean="0">
                          <a:effectLst/>
                        </a:rPr>
                        <a:t>развития                                           </a:t>
                      </a:r>
                      <a:r>
                        <a:rPr lang="ru-RU" sz="1400" i="1" dirty="0" smtClean="0">
                          <a:effectLst/>
                        </a:rPr>
                        <a:t>(из паспорта ФЦП)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969345"/>
              </p:ext>
            </p:extLst>
          </p:nvPr>
        </p:nvGraphicFramePr>
        <p:xfrm>
          <a:off x="251520" y="3679205"/>
          <a:ext cx="8784976" cy="3201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473"/>
                <a:gridCol w="312441"/>
                <a:gridCol w="7521062"/>
              </a:tblGrid>
              <a:tr h="3168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Задачи </a:t>
                      </a:r>
                      <a:r>
                        <a:rPr lang="ru-RU" sz="1400" dirty="0" smtClean="0">
                          <a:effectLst/>
                        </a:rPr>
                        <a:t>Кластера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содействие модернизации действующих и развитию новых конкурентоспособных производств;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формирование и развитие инфраструктуры кластера, в том числе путём технологической и бизнес-кооперации через трансфер новых технологий и продуктов медицинского и фармацевтического назначения, создания совместных научно-исследовательских и производственных центров и лабораторий;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координация, ресурсное, информационное и кадровое обеспечение работ;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увеличение доли продукции предприятий и организаций кластера на международном рынке наукоёмкой высокотехнологичной продукции;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содействие развитию научной и материально-технической базы организаций кластера;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координация деятельности предприятий и организаций кластера в сфере трансфера технологий, выхода на новые рынки;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обеспечение высококвалифицированными кадрами медицинских, фармацевтических и биотехнологических производств;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организация эффективного взаимодействия участников кластера с органами государственной власти и органами местного самоуправления.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содействие развитию малого и среднего предпринимательства;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выработка предложений по совершенствованию государственного регулирования и государственно-частного партнерства кластера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                  </a:t>
                      </a:r>
                      <a:r>
                        <a:rPr lang="ru-RU" sz="1400" i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(из Программы развития кластера)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0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Перспективные задачи организаций науки и образования в Кластере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ru-RU" sz="1200" dirty="0"/>
              <a:t>Укрепление материально-технической базы основной научно-образовательной организации кластера – ГБОУ ВПО </a:t>
            </a:r>
            <a:r>
              <a:rPr lang="ru-RU" sz="1200" dirty="0" err="1"/>
              <a:t>СамГМУ</a:t>
            </a:r>
            <a:r>
              <a:rPr lang="ru-RU" sz="1200" dirty="0"/>
              <a:t> Минздрава России, и, в частности, 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дооснащение Центра прорывных исследований «Информационные технологии в медицине», вузовского производственного технопарка, Центра инновационного предпринимательства молодежи, Виртуальной клиники и других объектов инновационной инфраструктуры университета; 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развертывание  Опытно-экспериментального многопрофильного производства с вхождением в его структуру инжинирингового центра и контрольно-испытательной лаборатории.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ru-RU" sz="1200" dirty="0"/>
              <a:t>Модернизация основных фондов предприятий, включая их реконструкцию и техническое перевооружение (замена устаревшей производственно-технологической базы, не соответствующей современным требованиям по производительности, надежности, дооснащение оборудованием для эффективного контроля качества производимой продукции);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ru-RU" sz="1200" dirty="0" smtClean="0"/>
              <a:t>Эффективное </a:t>
            </a:r>
            <a:r>
              <a:rPr lang="ru-RU" sz="1200" dirty="0"/>
              <a:t>организационное развитие кластера и реализация принятой Программы развития кластера,</a:t>
            </a:r>
            <a:r>
              <a:rPr lang="ru-RU" sz="1200" i="1" dirty="0"/>
              <a:t> </a:t>
            </a:r>
            <a:r>
              <a:rPr lang="ru-RU" sz="1200" dirty="0"/>
              <a:t>осуществление кооперации внутри кластера в области НИОКР и развитие механизмов коммерциализации технологий, поддержку сотрудничества между исследовательскими коллективами и предприятиями, внедрения продукции и медицинских технологий в систему здравоохранения региона.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x-none" sz="1200"/>
              <a:t>Продвижение продукции кластера на внутренний и внешний рынки, включая формирование экспортных консорциумов участников кластера, совместные маркетинговые исследования и рекламные кампании/мероприятия, регистрацию и </a:t>
            </a:r>
            <a:r>
              <a:rPr lang="ru-RU" sz="1200" dirty="0"/>
              <a:t>позиционирование</a:t>
            </a:r>
            <a:r>
              <a:rPr lang="x-none" sz="1200"/>
              <a:t> продукции, выпускаемой участниками кластера, коллективных товарных марок, а также повышение имиджевой составляющей индустриального сектора </a:t>
            </a:r>
            <a:r>
              <a:rPr lang="ru-RU" sz="1200" dirty="0"/>
              <a:t> и сферы здравоохранения </a:t>
            </a:r>
            <a:r>
              <a:rPr lang="x-none" sz="1200"/>
              <a:t>Самарской области (выставки, в</a:t>
            </a:r>
            <a:r>
              <a:rPr lang="ru-RU" sz="1200" dirty="0"/>
              <a:t> </a:t>
            </a:r>
            <a:r>
              <a:rPr lang="ru-RU" sz="1200" dirty="0" err="1"/>
              <a:t>т.ч</a:t>
            </a:r>
            <a:r>
              <a:rPr lang="ru-RU" sz="1200" dirty="0"/>
              <a:t>.</a:t>
            </a:r>
            <a:r>
              <a:rPr lang="x-none" sz="1200"/>
              <a:t> международные, представление в СМИ, организация сайта кластера). </a:t>
            </a:r>
            <a:endParaRPr lang="ru-RU" sz="1200" dirty="0"/>
          </a:p>
          <a:p>
            <a:pPr lvl="0">
              <a:lnSpc>
                <a:spcPct val="80000"/>
              </a:lnSpc>
            </a:pPr>
            <a:r>
              <a:rPr lang="ru-RU" sz="1200" dirty="0"/>
              <a:t>Повышение качества образовательных программ для подготовки специалистов для нужд отрасли и обеспечение участия в этой работе университетских научно-образовательных центров, центров прорывных исследований и научных исследовательских центров, в </a:t>
            </a:r>
            <a:r>
              <a:rPr lang="ru-RU" sz="1200" dirty="0" err="1"/>
              <a:t>т.ч</a:t>
            </a:r>
            <a:r>
              <a:rPr lang="ru-RU" sz="1200" dirty="0"/>
              <a:t>. по открытию новых кафедр и специальностей подготовки специалистов для региона по актуальному перечню направлений профессионального образования, охватывающих потребности фармацевтической и медицинской промышленности, системы здравоохранения.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ru-RU" sz="1200" dirty="0"/>
              <a:t>Осуществление целевых инвестиций в развитие инновационной и инженерно-технологической инфраструктуры кластера, включая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создание на базе </a:t>
            </a:r>
            <a:r>
              <a:rPr lang="ru-RU" sz="1200" dirty="0" err="1"/>
              <a:t>Технополиса</a:t>
            </a:r>
            <a:r>
              <a:rPr lang="ru-RU" sz="1200" dirty="0"/>
              <a:t> «Гагарин-Центр» Научно-производственного центра гибкой электроники и микроэлектроники мирового уровня для проведения НИОКР и мелкосерийного производства для высокотехнологичных отраслей медицинской и фармацевтической промышленности и смежных отраслях, 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организацию Центра доклинических исследований медицинских препаратов и изделий медицинского назначения;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Создание международной биотехнологической лаборатории по выращиванию органов и тканей совместно со СГАУ и в партнерстве с Клиникой сердечно-сосудистой хирургии в </a:t>
            </a:r>
            <a:r>
              <a:rPr lang="ru-RU" sz="1200" dirty="0" err="1"/>
              <a:t>Дюссельдорфском</a:t>
            </a:r>
            <a:r>
              <a:rPr lang="ru-RU" sz="1200" dirty="0"/>
              <a:t> университете (Германия); </a:t>
            </a:r>
          </a:p>
          <a:p>
            <a:pPr lvl="0">
              <a:lnSpc>
                <a:spcPct val="80000"/>
              </a:lnSpc>
            </a:pPr>
            <a:r>
              <a:rPr lang="ru-RU" sz="1200" dirty="0"/>
              <a:t>развертывание биомедицинского направления на базе самарского </a:t>
            </a:r>
            <a:r>
              <a:rPr lang="ru-RU" sz="1200" dirty="0" err="1"/>
              <a:t>наноцентра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35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1196752"/>
            <a:ext cx="5184576" cy="3253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800" dirty="0" smtClean="0"/>
          </a:p>
          <a:p>
            <a:pPr fontAlgn="base">
              <a:lnSpc>
                <a:spcPct val="100000"/>
              </a:lnSpc>
            </a:pPr>
            <a:r>
              <a:rPr lang="ru-RU" sz="1800" dirty="0"/>
              <a:t>Создан инновационный территориальный кластер медицинских и фармацевтических технологий Самарской области (</a:t>
            </a:r>
            <a:r>
              <a:rPr lang="ru-RU" sz="1800" dirty="0" err="1"/>
              <a:t>СамГМУ</a:t>
            </a:r>
            <a:r>
              <a:rPr lang="ru-RU" sz="1800" dirty="0"/>
              <a:t> </a:t>
            </a:r>
            <a:r>
              <a:rPr lang="ru-RU" sz="1800" dirty="0" smtClean="0"/>
              <a:t>– </a:t>
            </a:r>
            <a:r>
              <a:rPr lang="ru-RU" sz="1800" dirty="0"/>
              <a:t>ядро кластера), в </a:t>
            </a:r>
            <a:r>
              <a:rPr lang="ru-RU" sz="1800" dirty="0" smtClean="0"/>
              <a:t>числе подписантов соглашения        – 30 организаций области из числа профильных министерств и ведомств, предприятий медицинской и фармацевтической промышленности, организации науки и образования.</a:t>
            </a:r>
            <a:endParaRPr lang="ru-RU" sz="1800" dirty="0"/>
          </a:p>
          <a:p>
            <a:pPr>
              <a:lnSpc>
                <a:spcPct val="100000"/>
              </a:lnSpc>
            </a:pPr>
            <a:r>
              <a:rPr lang="ru-RU" sz="1800" dirty="0"/>
              <a:t>На 12 инновационных проектов подготовлена проектно-конструкторская документация, сделаны опытные и </a:t>
            </a:r>
            <a:r>
              <a:rPr lang="ru-RU" sz="1800" dirty="0" err="1"/>
              <a:t>предсерийные</a:t>
            </a:r>
            <a:r>
              <a:rPr lang="ru-RU" sz="1800" dirty="0"/>
              <a:t> образцы, ведется подготовка к серийному производству.</a:t>
            </a:r>
          </a:p>
          <a:p>
            <a:pPr>
              <a:lnSpc>
                <a:spcPct val="100000"/>
              </a:lnSpc>
            </a:pPr>
            <a:endParaRPr lang="ru-RU" sz="1800" dirty="0"/>
          </a:p>
          <a:p>
            <a:pPr marL="0" indent="0">
              <a:lnSpc>
                <a:spcPct val="100000"/>
              </a:lnSpc>
              <a:buNone/>
            </a:pPr>
            <a:endParaRPr lang="ru-RU" sz="1800" dirty="0" smtClean="0"/>
          </a:p>
        </p:txBody>
      </p:sp>
      <p:sp>
        <p:nvSpPr>
          <p:cNvPr id="7" name="Rektangel 8"/>
          <p:cNvSpPr/>
          <p:nvPr/>
        </p:nvSpPr>
        <p:spPr>
          <a:xfrm>
            <a:off x="0" y="3"/>
            <a:ext cx="9143999" cy="65863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" y="0"/>
            <a:ext cx="8244407" cy="658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Научно- инновационная деятельность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рамках кластера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4" descr="http://samsmu.net/samsmu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78" y="44624"/>
            <a:ext cx="620626" cy="5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://z-valley.com/images/logos/logo_e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71" y="6185157"/>
            <a:ext cx="1815795" cy="3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www.i-sys.ru/wp-content/themes/isys_upd1/images/logo_isy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1" y="5719921"/>
            <a:ext cx="1026293" cy="10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webzavod.ru/builder/wz2010/img/phone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1" y="5358581"/>
            <a:ext cx="1544853" cy="154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www.o-code.ru/images/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777362"/>
            <a:ext cx="27432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hh.ru/employer-logo/7321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66" y="5952326"/>
            <a:ext cx="16478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455" y="4581128"/>
            <a:ext cx="8884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</a:rPr>
              <a:t>СамГМУ</a:t>
            </a:r>
            <a:r>
              <a:rPr lang="ru-RU" dirty="0">
                <a:solidFill>
                  <a:prstClr val="black"/>
                </a:solidFill>
              </a:rPr>
              <a:t> тесно взаимодействует в научно-технической сфере с 20 предприятиями Самарской области, в </a:t>
            </a:r>
            <a:r>
              <a:rPr lang="ru-RU" dirty="0" err="1">
                <a:solidFill>
                  <a:prstClr val="black"/>
                </a:solidFill>
              </a:rPr>
              <a:t>т.ч</a:t>
            </a:r>
            <a:r>
              <a:rPr lang="ru-RU" dirty="0">
                <a:solidFill>
                  <a:prstClr val="black"/>
                </a:solidFill>
              </a:rPr>
              <a:t>. 10 - в сфере ИТ-Медицины. Совместно выполняется более 20 уникальных инновационных проектов.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24" y="2087195"/>
            <a:ext cx="1870988" cy="11437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79" y="1124744"/>
            <a:ext cx="1072797" cy="19249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56105" r="43131" b="6527"/>
          <a:stretch/>
        </p:blipFill>
        <p:spPr>
          <a:xfrm>
            <a:off x="5884283" y="3351715"/>
            <a:ext cx="3038408" cy="1229413"/>
          </a:xfrm>
          <a:prstGeom prst="rect">
            <a:avLst/>
          </a:prstGeom>
        </p:spPr>
      </p:pic>
      <p:pic>
        <p:nvPicPr>
          <p:cNvPr id="2050" name="Picture 2" descr="C:\Users\sergin\Downloads\documents-export-2014-10-13 (2)\IMG_485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38990"/>
            <a:ext cx="1766762" cy="11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2484</Words>
  <Application>Microsoft Office PowerPoint</Application>
  <PresentationFormat>Экран (4:3)</PresentationFormat>
  <Paragraphs>206</Paragraphs>
  <Slides>24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Перспективные задачи организаций науки и образования в Кластере </vt:lpstr>
      <vt:lpstr>Презентация PowerPoint</vt:lpstr>
      <vt:lpstr>Презентация PowerPoint</vt:lpstr>
      <vt:lpstr>Презентация PowerPoint</vt:lpstr>
      <vt:lpstr>Развитие новой отрасли экономики ИТ-Медицины</vt:lpstr>
      <vt:lpstr>Презентация PowerPoint</vt:lpstr>
      <vt:lpstr>Презентация PowerPoint</vt:lpstr>
      <vt:lpstr>Проект «Автоплан»</vt:lpstr>
      <vt:lpstr>Презентация PowerPoint</vt:lpstr>
      <vt:lpstr>Задачи по развитию Кластера </vt:lpstr>
      <vt:lpstr>Создание исследовательского  Центра гибкой электроники  СамГМУ</vt:lpstr>
      <vt:lpstr>Создание исследовательского  Центра гибкой электроники  СамГМУ</vt:lpstr>
      <vt:lpstr>Участие СамГМУ в Наноцентре</vt:lpstr>
      <vt:lpstr>Развитие Центра молодежного инновационного  творчества</vt:lpstr>
      <vt:lpstr>Создание и развитие Технопарка СамГМУ</vt:lpstr>
      <vt:lpstr>Создание биотехнологической лаборатории</vt:lpstr>
      <vt:lpstr>Благодарю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ректорат</dc:title>
  <dc:creator>Sergion</dc:creator>
  <cp:lastModifiedBy>Erkhov YG</cp:lastModifiedBy>
  <cp:revision>91</cp:revision>
  <dcterms:created xsi:type="dcterms:W3CDTF">2014-06-09T09:14:14Z</dcterms:created>
  <dcterms:modified xsi:type="dcterms:W3CDTF">2015-09-29T16:13:37Z</dcterms:modified>
</cp:coreProperties>
</file>